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57" r:id="rId4"/>
    <p:sldId id="558" r:id="rId5"/>
    <p:sldId id="565" r:id="rId6"/>
    <p:sldId id="559" r:id="rId7"/>
    <p:sldId id="566" r:id="rId8"/>
    <p:sldId id="569" r:id="rId9"/>
    <p:sldId id="570" r:id="rId10"/>
    <p:sldId id="571" r:id="rId11"/>
    <p:sldId id="579" r:id="rId12"/>
    <p:sldId id="572" r:id="rId13"/>
    <p:sldId id="580" r:id="rId14"/>
    <p:sldId id="573" r:id="rId15"/>
    <p:sldId id="577" r:id="rId16"/>
    <p:sldId id="574" r:id="rId17"/>
    <p:sldId id="575" r:id="rId18"/>
    <p:sldId id="576" r:id="rId19"/>
    <p:sldId id="581" r:id="rId20"/>
    <p:sldId id="562" r:id="rId21"/>
    <p:sldId id="554" r:id="rId22"/>
    <p:sldId id="578"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9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Anatomy of a program</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Statement_(computer_sci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Anatomy of</a:t>
            </a:r>
            <a:br>
              <a:rPr lang="en-CA" dirty="0" smtClean="0"/>
            </a:br>
            <a:r>
              <a:rPr lang="en-CA" dirty="0" smtClean="0"/>
              <a:t>a program</a:t>
            </a:r>
            <a:endParaRPr lang="en-CA" dirty="0"/>
          </a:p>
        </p:txBody>
      </p:sp>
      <p:pic>
        <p:nvPicPr>
          <p:cNvPr id="4" name="Picture 5" descr="C:\Users\dwharder\Desktop\SixN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 y="3140968"/>
            <a:ext cx="107505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 and definitions</a:t>
            </a:r>
            <a:endParaRPr lang="en-CA" dirty="0"/>
          </a:p>
        </p:txBody>
      </p:sp>
      <p:sp>
        <p:nvSpPr>
          <p:cNvPr id="3" name="Content Placeholder 2"/>
          <p:cNvSpPr>
            <a:spLocks noGrp="1"/>
          </p:cNvSpPr>
          <p:nvPr>
            <p:ph idx="1"/>
          </p:nvPr>
        </p:nvSpPr>
        <p:spPr/>
        <p:txBody>
          <a:bodyPr/>
          <a:lstStyle/>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rgbClr val="0070C0"/>
                </a:solidFill>
                <a:latin typeface="Consolas" panose="020B0609020204030204" pitchFamily="49" charset="0"/>
                <a:cs typeface="Consolas" panose="020B0609020204030204" pitchFamily="49" charset="0"/>
              </a:rPr>
              <a:t>int main() {</a:t>
            </a:r>
          </a:p>
          <a:p>
            <a:pPr marL="0" indent="0">
              <a:buNone/>
            </a:pPr>
            <a:r>
              <a:rPr lang="en-CA" b="1" dirty="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std::cout &lt;&lt; "Hello world!";</a:t>
            </a:r>
          </a:p>
          <a:p>
            <a:pPr marL="0" indent="0">
              <a:buNone/>
            </a:pPr>
            <a:r>
              <a:rPr lang="en-CA" dirty="0">
                <a:solidFill>
                  <a:srgbClr val="0070C0"/>
                </a:solidFill>
                <a:latin typeface="Consolas" panose="020B0609020204030204" pitchFamily="49" charset="0"/>
                <a:cs typeface="Consolas" panose="020B0609020204030204" pitchFamily="49" charset="0"/>
              </a:rPr>
              <a:t>	std::cout &lt;&lt; std::endl;</a:t>
            </a:r>
          </a:p>
          <a:p>
            <a:pPr marL="0" indent="0">
              <a:buNone/>
            </a:pPr>
            <a:endParaRPr lang="en-CA" dirty="0">
              <a:solidFill>
                <a:srgbClr val="0070C0"/>
              </a:solidFill>
              <a:latin typeface="Consolas" panose="020B0609020204030204" pitchFamily="49" charset="0"/>
              <a:cs typeface="Consolas" panose="020B0609020204030204" pitchFamily="49" charset="0"/>
            </a:endParaRPr>
          </a:p>
          <a:p>
            <a:pPr marL="0" indent="0">
              <a:buNone/>
            </a:pPr>
            <a:r>
              <a:rPr lang="en-CA" dirty="0">
                <a:solidFill>
                  <a:srgbClr val="0070C0"/>
                </a:solidFill>
                <a:latin typeface="Consolas" panose="020B0609020204030204" pitchFamily="49" charset="0"/>
                <a:cs typeface="Consolas" panose="020B0609020204030204" pitchFamily="49" charset="0"/>
              </a:rPr>
              <a:t>	return 0;</a:t>
            </a:r>
          </a:p>
          <a:p>
            <a:pPr marL="0" indent="0">
              <a:buNone/>
            </a:pPr>
            <a:r>
              <a:rPr lang="en-CA" dirty="0">
                <a:solidFill>
                  <a:srgbClr val="0070C0"/>
                </a:solidFill>
                <a:latin typeface="Consolas" panose="020B0609020204030204" pitchFamily="49" charset="0"/>
                <a:cs typeface="Consolas" panose="020B0609020204030204" pitchFamily="49" charset="0"/>
              </a:rPr>
              <a:t>}</a:t>
            </a:r>
          </a:p>
          <a:p>
            <a:pPr marL="0" indent="0">
              <a:buNone/>
            </a:pPr>
            <a:endParaRPr lang="en-CA" dirty="0" smtClean="0"/>
          </a:p>
        </p:txBody>
      </p:sp>
      <p:sp>
        <p:nvSpPr>
          <p:cNvPr id="4" name="TextBox 3"/>
          <p:cNvSpPr txBox="1"/>
          <p:nvPr/>
        </p:nvSpPr>
        <p:spPr>
          <a:xfrm>
            <a:off x="2411760" y="2236222"/>
            <a:ext cx="2313454"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Function declaration</a:t>
            </a:r>
            <a:endParaRPr lang="en-CA" dirty="0">
              <a:solidFill>
                <a:srgbClr val="FF0000"/>
              </a:solidFill>
              <a:latin typeface="Georgia" panose="02040502050405020303" pitchFamily="18" charset="0"/>
            </a:endParaRPr>
          </a:p>
        </p:txBody>
      </p:sp>
      <p:sp>
        <p:nvSpPr>
          <p:cNvPr id="5" name="TextBox 4"/>
          <p:cNvSpPr txBox="1"/>
          <p:nvPr/>
        </p:nvSpPr>
        <p:spPr>
          <a:xfrm>
            <a:off x="3059832" y="2888858"/>
            <a:ext cx="2161169"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Function definition</a:t>
            </a:r>
            <a:endParaRPr lang="en-CA" dirty="0">
              <a:solidFill>
                <a:srgbClr val="0070C0"/>
              </a:solidFill>
              <a:latin typeface="Georgia" panose="02040502050405020303" pitchFamily="18" charset="0"/>
            </a:endParaRPr>
          </a:p>
        </p:txBody>
      </p:sp>
      <p:sp>
        <p:nvSpPr>
          <p:cNvPr id="7" name="TextBox 6"/>
          <p:cNvSpPr txBox="1"/>
          <p:nvPr/>
        </p:nvSpPr>
        <p:spPr>
          <a:xfrm>
            <a:off x="4427984" y="4581128"/>
            <a:ext cx="3751348" cy="923330"/>
          </a:xfrm>
          <a:prstGeom prst="rect">
            <a:avLst/>
          </a:prstGeom>
          <a:noFill/>
        </p:spPr>
        <p:txBody>
          <a:bodyPr wrap="none" rtlCol="0">
            <a:spAutoFit/>
          </a:bodyPr>
          <a:lstStyle/>
          <a:p>
            <a:pPr algn="just"/>
            <a:r>
              <a:rPr lang="en-US" dirty="0" smtClean="0">
                <a:solidFill>
                  <a:srgbClr val="0070C0"/>
                </a:solidFill>
                <a:latin typeface="Georgia" panose="02040502050405020303" pitchFamily="18" charset="0"/>
              </a:rPr>
              <a:t>The statements executed when the</a:t>
            </a:r>
          </a:p>
          <a:p>
            <a:pPr algn="just"/>
            <a:r>
              <a:rPr lang="en-US" dirty="0" smtClean="0">
                <a:solidFill>
                  <a:srgbClr val="0070C0"/>
                </a:solidFill>
                <a:latin typeface="Georgia" panose="02040502050405020303" pitchFamily="18" charset="0"/>
              </a:rPr>
              <a:t>function is called is also referred to</a:t>
            </a:r>
          </a:p>
          <a:p>
            <a:pPr algn="just"/>
            <a:r>
              <a:rPr lang="en-US" dirty="0" smtClean="0">
                <a:solidFill>
                  <a:srgbClr val="0070C0"/>
                </a:solidFill>
                <a:latin typeface="Georgia" panose="02040502050405020303" pitchFamily="18" charset="0"/>
              </a:rPr>
              <a:t>as the </a:t>
            </a:r>
            <a:r>
              <a:rPr lang="en-US" i="1" dirty="0" smtClean="0">
                <a:solidFill>
                  <a:srgbClr val="0070C0"/>
                </a:solidFill>
                <a:latin typeface="Georgia" panose="02040502050405020303" pitchFamily="18" charset="0"/>
              </a:rPr>
              <a:t>function body</a:t>
            </a:r>
            <a:r>
              <a:rPr lang="en-US" dirty="0" smtClean="0">
                <a:solidFill>
                  <a:srgbClr val="0070C0"/>
                </a:solidFill>
                <a:latin typeface="Georgia" panose="02040502050405020303" pitchFamily="18"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093889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From your secondary school mathematics courses, you have seen:</a:t>
            </a:r>
          </a:p>
          <a:p>
            <a:endParaRPr lang="en-US" dirty="0" smtClean="0"/>
          </a:p>
          <a:p>
            <a:pPr marL="0" indent="0">
              <a:buNone/>
            </a:pPr>
            <a:endParaRPr lang="en-US" dirty="0" smtClean="0"/>
          </a:p>
          <a:p>
            <a:endParaRPr lang="en-CA" dirty="0"/>
          </a:p>
          <a:p>
            <a:r>
              <a:rPr lang="en-CA" dirty="0" smtClean="0"/>
              <a:t>The names of these functions are sin and </a:t>
            </a:r>
            <a:r>
              <a:rPr lang="en-CA" dirty="0" err="1" smtClean="0"/>
              <a:t>gcd</a:t>
            </a:r>
            <a:r>
              <a:rPr lang="en-CA" dirty="0" smtClean="0"/>
              <a:t>:</a:t>
            </a:r>
          </a:p>
          <a:p>
            <a:pPr lvl="1"/>
            <a:r>
              <a:rPr lang="en-CA" dirty="0" smtClean="0"/>
              <a:t>sin has one real parameter and evaluates to a real</a:t>
            </a:r>
          </a:p>
          <a:p>
            <a:pPr lvl="1"/>
            <a:r>
              <a:rPr lang="en-CA" dirty="0" err="1" smtClean="0"/>
              <a:t>gcd</a:t>
            </a:r>
            <a:r>
              <a:rPr lang="en-CA" dirty="0" smtClean="0"/>
              <a:t> has two integer parameters and evaluates to an integer</a:t>
            </a:r>
          </a:p>
        </p:txBody>
      </p:sp>
      <p:sp>
        <p:nvSpPr>
          <p:cNvPr id="2" name="Title 1"/>
          <p:cNvSpPr>
            <a:spLocks noGrp="1"/>
          </p:cNvSpPr>
          <p:nvPr>
            <p:ph type="title"/>
          </p:nvPr>
        </p:nvSpPr>
        <p:spPr/>
        <p:txBody>
          <a:bodyPr/>
          <a:lstStyle/>
          <a:p>
            <a:r>
              <a:rPr lang="en-CA" dirty="0" smtClean="0"/>
              <a:t>Function declarations</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189862296"/>
              </p:ext>
            </p:extLst>
          </p:nvPr>
        </p:nvGraphicFramePr>
        <p:xfrm>
          <a:off x="2915816" y="2204864"/>
          <a:ext cx="810065" cy="671761"/>
        </p:xfrm>
        <a:graphic>
          <a:graphicData uri="http://schemas.openxmlformats.org/presentationml/2006/ole">
            <mc:AlternateContent xmlns:mc="http://schemas.openxmlformats.org/markup-compatibility/2006">
              <mc:Choice xmlns:v="urn:schemas-microsoft-com:vml" Requires="v">
                <p:oleObj spid="_x0000_s1052" name="Equation" r:id="rId3" imgW="520560" imgH="431640" progId="Equation.DSMT4">
                  <p:embed/>
                </p:oleObj>
              </mc:Choice>
              <mc:Fallback>
                <p:oleObj name="Equation" r:id="rId3" imgW="520560" imgH="431640" progId="Equation.DSMT4">
                  <p:embed/>
                  <p:pic>
                    <p:nvPicPr>
                      <p:cNvPr id="0" name=""/>
                      <p:cNvPicPr/>
                      <p:nvPr/>
                    </p:nvPicPr>
                    <p:blipFill>
                      <a:blip r:embed="rId4"/>
                      <a:stretch>
                        <a:fillRect/>
                      </a:stretch>
                    </p:blipFill>
                    <p:spPr>
                      <a:xfrm>
                        <a:off x="2915816" y="2204864"/>
                        <a:ext cx="810065" cy="67176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4283007"/>
              </p:ext>
            </p:extLst>
          </p:nvPr>
        </p:nvGraphicFramePr>
        <p:xfrm>
          <a:off x="4200525" y="2336800"/>
          <a:ext cx="1265238" cy="395288"/>
        </p:xfrm>
        <a:graphic>
          <a:graphicData uri="http://schemas.openxmlformats.org/presentationml/2006/ole">
            <mc:AlternateContent xmlns:mc="http://schemas.openxmlformats.org/markup-compatibility/2006">
              <mc:Choice xmlns:v="urn:schemas-microsoft-com:vml" Requires="v">
                <p:oleObj spid="_x0000_s1053" name="Equation" r:id="rId5" imgW="812520" imgH="253800" progId="Equation.DSMT4">
                  <p:embed/>
                </p:oleObj>
              </mc:Choice>
              <mc:Fallback>
                <p:oleObj name="Equation" r:id="rId5" imgW="812520" imgH="253800" progId="Equation.DSMT4">
                  <p:embed/>
                  <p:pic>
                    <p:nvPicPr>
                      <p:cNvPr id="4" name="Object 3"/>
                      <p:cNvPicPr/>
                      <p:nvPr/>
                    </p:nvPicPr>
                    <p:blipFill>
                      <a:blip r:embed="rId6"/>
                      <a:stretch>
                        <a:fillRect/>
                      </a:stretch>
                    </p:blipFill>
                    <p:spPr>
                      <a:xfrm>
                        <a:off x="4200525" y="2336800"/>
                        <a:ext cx="1265238" cy="395288"/>
                      </a:xfrm>
                      <a:prstGeom prst="rect">
                        <a:avLst/>
                      </a:prstGeom>
                    </p:spPr>
                  </p:pic>
                </p:oleObj>
              </mc:Fallback>
            </mc:AlternateContent>
          </a:graphicData>
        </a:graphic>
      </p:graphicFrame>
    </p:spTree>
    <p:extLst>
      <p:ext uri="{BB962C8B-B14F-4D97-AF65-F5344CB8AC3E}">
        <p14:creationId xmlns:p14="http://schemas.microsoft.com/office/powerpoint/2010/main" val="65610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a:t>
            </a:r>
            <a:r>
              <a:rPr lang="en-CA" i="1" dirty="0" smtClean="0"/>
              <a:t>function declaration</a:t>
            </a:r>
            <a:r>
              <a:rPr lang="en-CA" dirty="0" smtClean="0"/>
              <a:t> indicates to the compiler:</a:t>
            </a:r>
          </a:p>
          <a:p>
            <a:pPr lvl="1"/>
            <a:r>
              <a:rPr lang="en-CA" dirty="0" smtClean="0"/>
              <a:t>That a function with a specific name exists</a:t>
            </a:r>
          </a:p>
          <a:p>
            <a:pPr lvl="2"/>
            <a:r>
              <a:rPr lang="en-CA" dirty="0" smtClean="0"/>
              <a:t>The name is called the </a:t>
            </a:r>
            <a:r>
              <a:rPr lang="en-CA" i="1" dirty="0" smtClean="0"/>
              <a:t>identifier</a:t>
            </a:r>
            <a:r>
              <a:rPr lang="en-CA" dirty="0" smtClean="0"/>
              <a:t> of the function</a:t>
            </a:r>
          </a:p>
          <a:p>
            <a:pPr lvl="1"/>
            <a:r>
              <a:rPr lang="en-CA" dirty="0" smtClean="0"/>
              <a:t>The function’s parameters</a:t>
            </a:r>
          </a:p>
          <a:p>
            <a:pPr lvl="1"/>
            <a:r>
              <a:rPr lang="en-CA" dirty="0" smtClean="0"/>
              <a:t>What it returns</a:t>
            </a:r>
          </a:p>
          <a:p>
            <a:pPr lvl="1"/>
            <a:endParaRPr lang="en-CA" dirty="0"/>
          </a:p>
          <a:p>
            <a:r>
              <a:rPr lang="en-CA" dirty="0" smtClean="0"/>
              <a:t>The declaration:</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main();</a:t>
            </a:r>
          </a:p>
          <a:p>
            <a:pPr marL="361950" indent="-361950">
              <a:buNone/>
            </a:pPr>
            <a:r>
              <a:rPr lang="en-CA" dirty="0" smtClean="0"/>
              <a:t>	indicates:</a:t>
            </a:r>
          </a:p>
          <a:p>
            <a:pPr lvl="1"/>
            <a:r>
              <a:rPr lang="en-CA" dirty="0" smtClean="0"/>
              <a:t>The name of the function is </a:t>
            </a:r>
            <a:r>
              <a:rPr lang="en-CA" dirty="0" smtClean="0">
                <a:latin typeface="Consolas" panose="020B0609020204030204" pitchFamily="49" charset="0"/>
              </a:rPr>
              <a:t>main</a:t>
            </a:r>
          </a:p>
          <a:p>
            <a:pPr lvl="1"/>
            <a:r>
              <a:rPr lang="en-CA" dirty="0" smtClean="0"/>
              <a:t>It has no parameters</a:t>
            </a:r>
          </a:p>
          <a:p>
            <a:pPr lvl="1"/>
            <a:r>
              <a:rPr lang="en-CA" dirty="0" smtClean="0"/>
              <a:t>It returns an </a:t>
            </a:r>
            <a:r>
              <a:rPr lang="en-CA" dirty="0" smtClean="0">
                <a:latin typeface="Consolas" panose="020B0609020204030204" pitchFamily="49" charset="0"/>
                <a:cs typeface="Consolas" panose="020B0609020204030204" pitchFamily="49" charset="0"/>
              </a:rPr>
              <a:t>int</a:t>
            </a:r>
          </a:p>
          <a:p>
            <a:pPr lvl="2"/>
            <a:r>
              <a:rPr lang="en-CA" dirty="0" smtClean="0"/>
              <a:t>An integer</a:t>
            </a:r>
          </a:p>
        </p:txBody>
      </p:sp>
      <p:sp>
        <p:nvSpPr>
          <p:cNvPr id="2" name="Title 1"/>
          <p:cNvSpPr>
            <a:spLocks noGrp="1"/>
          </p:cNvSpPr>
          <p:nvPr>
            <p:ph type="title"/>
          </p:nvPr>
        </p:nvSpPr>
        <p:spPr/>
        <p:txBody>
          <a:bodyPr/>
          <a:lstStyle/>
          <a:p>
            <a:r>
              <a:rPr lang="en-CA" dirty="0" smtClean="0"/>
              <a:t>Function declarations</a:t>
            </a:r>
            <a:endParaRPr lang="en-CA" dirty="0"/>
          </a:p>
        </p:txBody>
      </p:sp>
    </p:spTree>
    <p:extLst>
      <p:ext uri="{BB962C8B-B14F-4D97-AF65-F5344CB8AC3E}">
        <p14:creationId xmlns:p14="http://schemas.microsoft.com/office/powerpoint/2010/main" val="6448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function declarations for sin and </a:t>
            </a:r>
            <a:r>
              <a:rPr lang="en-CA" dirty="0" err="1" smtClean="0"/>
              <a:t>gcd</a:t>
            </a:r>
            <a:r>
              <a:rPr lang="en-CA" dirty="0" smtClean="0"/>
              <a:t> would be:</a:t>
            </a:r>
          </a:p>
          <a:p>
            <a:pPr marL="457200" lvl="1" indent="0">
              <a:buNone/>
            </a:pPr>
            <a:r>
              <a:rPr lang="en-CA" dirty="0" smtClean="0">
                <a:latin typeface="Consolas" panose="020B0609020204030204" pitchFamily="49" charset="0"/>
                <a:cs typeface="Consolas" panose="020B0609020204030204" pitchFamily="49" charset="0"/>
              </a:rPr>
              <a:t>	double sin( double x );</a:t>
            </a:r>
          </a:p>
          <a:p>
            <a:pPr marL="457200" lvl="1" indent="0">
              <a:buNone/>
            </a:pP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gcd</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a:t>
            </a:r>
            <a:endParaRPr lang="en-CA" dirty="0" smtClean="0">
              <a:latin typeface="Consolas" panose="020B0609020204030204" pitchFamily="49" charset="0"/>
              <a:cs typeface="Consolas" panose="020B0609020204030204" pitchFamily="49" charset="0"/>
            </a:endParaRPr>
          </a:p>
          <a:p>
            <a:pPr marL="361950" indent="-361950">
              <a:buNone/>
            </a:pPr>
            <a:r>
              <a:rPr lang="en-CA" dirty="0" smtClean="0"/>
              <a:t>	indicates:</a:t>
            </a:r>
          </a:p>
          <a:p>
            <a:pPr lvl="1"/>
            <a:r>
              <a:rPr lang="en-CA" dirty="0" smtClean="0"/>
              <a:t>The names of the functions are </a:t>
            </a:r>
            <a:r>
              <a:rPr lang="en-CA" dirty="0" smtClean="0">
                <a:latin typeface="Consolas" panose="020B0609020204030204" pitchFamily="49" charset="0"/>
              </a:rPr>
              <a:t>sin</a:t>
            </a:r>
            <a:r>
              <a:rPr lang="en-CA" dirty="0"/>
              <a:t> </a:t>
            </a:r>
            <a:r>
              <a:rPr lang="en-CA" dirty="0" smtClean="0"/>
              <a:t>and </a:t>
            </a:r>
            <a:r>
              <a:rPr lang="en-CA" dirty="0" err="1" smtClean="0">
                <a:latin typeface="Consolas" panose="020B0609020204030204" pitchFamily="49" charset="0"/>
              </a:rPr>
              <a:t>gcd</a:t>
            </a:r>
            <a:endParaRPr lang="en-CA" dirty="0" smtClean="0">
              <a:latin typeface="Consolas" panose="020B0609020204030204" pitchFamily="49" charset="0"/>
            </a:endParaRPr>
          </a:p>
          <a:p>
            <a:pPr lvl="1"/>
            <a:r>
              <a:rPr lang="en-CA" dirty="0" smtClean="0"/>
              <a:t>The first has one parameter, the second has two</a:t>
            </a:r>
          </a:p>
          <a:p>
            <a:pPr lvl="1"/>
            <a:r>
              <a:rPr lang="en-CA" dirty="0" smtClean="0"/>
              <a:t>The first returns a </a:t>
            </a:r>
            <a:r>
              <a:rPr lang="en-CA" dirty="0" smtClean="0">
                <a:latin typeface="Consolas" panose="020B0609020204030204" pitchFamily="49" charset="0"/>
              </a:rPr>
              <a:t>double</a:t>
            </a:r>
            <a:r>
              <a:rPr lang="en-CA" dirty="0" smtClean="0"/>
              <a:t>, the second an </a:t>
            </a:r>
            <a:r>
              <a:rPr lang="en-CA" dirty="0" err="1" smtClean="0">
                <a:latin typeface="Consolas" panose="020B0609020204030204" pitchFamily="49" charset="0"/>
              </a:rPr>
              <a:t>int</a:t>
            </a:r>
            <a:endParaRPr lang="en-CA" dirty="0" smtClean="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Function declarations</a:t>
            </a:r>
            <a:endParaRPr lang="en-CA" dirty="0"/>
          </a:p>
        </p:txBody>
      </p:sp>
    </p:spTree>
    <p:extLst>
      <p:ext uri="{BB962C8B-B14F-4D97-AF65-F5344CB8AC3E}">
        <p14:creationId xmlns:p14="http://schemas.microsoft.com/office/powerpoint/2010/main" val="51210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A </a:t>
            </a:r>
            <a:r>
              <a:rPr lang="en-CA" i="1" dirty="0"/>
              <a:t>function definition </a:t>
            </a:r>
            <a:r>
              <a:rPr lang="en-CA" dirty="0"/>
              <a:t>is the function declaration immediately followed by a block of statements</a:t>
            </a:r>
          </a:p>
          <a:p>
            <a:pPr lvl="1"/>
            <a:r>
              <a:rPr lang="en-CA" dirty="0"/>
              <a:t>This block of statements is also called </a:t>
            </a:r>
            <a:r>
              <a:rPr lang="en-CA"/>
              <a:t>the </a:t>
            </a:r>
            <a:r>
              <a:rPr lang="en-CA" i="1" dirty="0"/>
              <a:t>body</a:t>
            </a:r>
            <a:r>
              <a:rPr lang="en-CA" i="1"/>
              <a:t> of the </a:t>
            </a:r>
            <a:r>
              <a:rPr lang="en-CA" i="1" smtClean="0"/>
              <a:t>function</a:t>
            </a:r>
            <a:endParaRPr lang="en-CA" dirty="0"/>
          </a:p>
          <a:p>
            <a:pPr lvl="1"/>
            <a:r>
              <a:rPr lang="en-CA" dirty="0"/>
              <a:t>These statements are executed when the function is run</a:t>
            </a:r>
          </a:p>
          <a:p>
            <a:pPr lvl="1"/>
            <a:r>
              <a:rPr lang="en-CA" dirty="0"/>
              <a:t>The three statements executed when </a:t>
            </a:r>
            <a:r>
              <a:rPr lang="en-CA" dirty="0">
                <a:latin typeface="Consolas" panose="020B0609020204030204" pitchFamily="49" charset="0"/>
                <a:cs typeface="Consolas" panose="020B0609020204030204" pitchFamily="49" charset="0"/>
              </a:rPr>
              <a:t>main()</a:t>
            </a:r>
            <a:r>
              <a:rPr lang="en-CA" dirty="0"/>
              <a:t> is called include:</a:t>
            </a:r>
          </a:p>
          <a:p>
            <a:pPr lvl="2"/>
            <a:r>
              <a:rPr lang="en-CA" dirty="0"/>
              <a:t>Printing “Hello world!” to the console output,</a:t>
            </a:r>
          </a:p>
          <a:p>
            <a:pPr lvl="2"/>
            <a:r>
              <a:rPr lang="en-CA" dirty="0"/>
              <a:t>Printing an end-of-line character to the console output, and</a:t>
            </a:r>
          </a:p>
          <a:p>
            <a:pPr lvl="2"/>
            <a:r>
              <a:rPr lang="en-CA" dirty="0"/>
              <a:t>Returning the integer </a:t>
            </a:r>
            <a:r>
              <a:rPr lang="en-CA" dirty="0">
                <a:latin typeface="Consolas" panose="020B0609020204030204" pitchFamily="49" charset="0"/>
                <a:cs typeface="Consolas" panose="020B0609020204030204" pitchFamily="49" charset="0"/>
              </a:rPr>
              <a:t>0</a:t>
            </a:r>
          </a:p>
        </p:txBody>
      </p:sp>
      <p:sp>
        <p:nvSpPr>
          <p:cNvPr id="2" name="Title 1"/>
          <p:cNvSpPr>
            <a:spLocks noGrp="1"/>
          </p:cNvSpPr>
          <p:nvPr>
            <p:ph type="title"/>
          </p:nvPr>
        </p:nvSpPr>
        <p:spPr/>
        <p:txBody>
          <a:bodyPr/>
          <a:lstStyle/>
          <a:p>
            <a:r>
              <a:rPr lang="en-CA" dirty="0" smtClean="0"/>
              <a:t>Function definition</a:t>
            </a:r>
            <a:endParaRPr lang="en-CA" dirty="0"/>
          </a:p>
        </p:txBody>
      </p:sp>
      <p:sp>
        <p:nvSpPr>
          <p:cNvPr id="4" name="Rectangle 3"/>
          <p:cNvSpPr/>
          <p:nvPr/>
        </p:nvSpPr>
        <p:spPr>
          <a:xfrm>
            <a:off x="4283968" y="4293096"/>
            <a:ext cx="4320480" cy="1569660"/>
          </a:xfrm>
          <a:prstGeom prst="rect">
            <a:avLst/>
          </a:prstGeom>
        </p:spPr>
        <p:txBody>
          <a:bodyPr wrap="square">
            <a:spAutoFit/>
          </a:bodyPr>
          <a:lstStyle/>
          <a:p>
            <a:pPr marL="0" indent="0">
              <a:buNone/>
            </a:pPr>
            <a:r>
              <a:rPr lang="en-CA" sz="1600" dirty="0">
                <a:solidFill>
                  <a:srgbClr val="0070C0"/>
                </a:solidFill>
                <a:latin typeface="Consolas" panose="020B0609020204030204" pitchFamily="49" charset="0"/>
                <a:cs typeface="Consolas" panose="020B0609020204030204" pitchFamily="49" charset="0"/>
              </a:rPr>
              <a:t>int main() {</a:t>
            </a:r>
          </a:p>
          <a:p>
            <a:pPr marL="0" indent="0">
              <a:buNone/>
            </a:pPr>
            <a:r>
              <a:rPr lang="en-CA" sz="1600" b="1" dirty="0">
                <a:solidFill>
                  <a:srgbClr val="0070C0"/>
                </a:solidFill>
                <a:latin typeface="Consolas" panose="020B0609020204030204" pitchFamily="49" charset="0"/>
                <a:cs typeface="Consolas" panose="020B0609020204030204" pitchFamily="49" charset="0"/>
              </a:rPr>
              <a:t>	</a:t>
            </a:r>
            <a:r>
              <a:rPr lang="en-CA" sz="1600" dirty="0">
                <a:solidFill>
                  <a:srgbClr val="0070C0"/>
                </a:solidFill>
                <a:latin typeface="Consolas" panose="020B0609020204030204" pitchFamily="49" charset="0"/>
                <a:cs typeface="Consolas" panose="020B0609020204030204" pitchFamily="49" charset="0"/>
              </a:rPr>
              <a:t>std::cout &lt;&lt; "Hello world!";</a:t>
            </a:r>
          </a:p>
          <a:p>
            <a:pPr marL="0" indent="0">
              <a:buNone/>
            </a:pPr>
            <a:r>
              <a:rPr lang="en-CA" sz="1600" dirty="0">
                <a:solidFill>
                  <a:srgbClr val="0070C0"/>
                </a:solidFill>
                <a:latin typeface="Consolas" panose="020B0609020204030204" pitchFamily="49" charset="0"/>
                <a:cs typeface="Consolas" panose="020B0609020204030204" pitchFamily="49" charset="0"/>
              </a:rPr>
              <a:t>	std::cout &lt;&lt; std::endl;</a:t>
            </a:r>
          </a:p>
          <a:p>
            <a:pPr marL="0" indent="0">
              <a:buNone/>
            </a:pPr>
            <a:endParaRPr lang="en-CA" sz="1600" dirty="0">
              <a:solidFill>
                <a:srgbClr val="0070C0"/>
              </a:solidFill>
              <a:latin typeface="Consolas" panose="020B0609020204030204" pitchFamily="49" charset="0"/>
              <a:cs typeface="Consolas" panose="020B0609020204030204" pitchFamily="49" charset="0"/>
            </a:endParaRPr>
          </a:p>
          <a:p>
            <a:pPr marL="0" indent="0">
              <a:buNone/>
            </a:pPr>
            <a:r>
              <a:rPr lang="en-CA" sz="1600" dirty="0">
                <a:solidFill>
                  <a:srgbClr val="0070C0"/>
                </a:solidFill>
                <a:latin typeface="Consolas" panose="020B0609020204030204" pitchFamily="49" charset="0"/>
                <a:cs typeface="Consolas" panose="020B0609020204030204" pitchFamily="49" charset="0"/>
              </a:rPr>
              <a:t>	return 0;</a:t>
            </a:r>
          </a:p>
          <a:p>
            <a:pPr marL="0" indent="0">
              <a:buNone/>
            </a:pPr>
            <a:r>
              <a:rPr lang="en-CA" sz="1600" dirty="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8973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a:t>
            </a:r>
            <a:r>
              <a:rPr lang="en-CA" i="1" dirty="0" smtClean="0"/>
              <a:t>main </a:t>
            </a:r>
            <a:r>
              <a:rPr lang="en-CA" dirty="0" smtClean="0"/>
              <a:t>function is especially important in C++</a:t>
            </a:r>
          </a:p>
          <a:p>
            <a:pPr lvl="1"/>
            <a:r>
              <a:rPr lang="en-CA" dirty="0" smtClean="0"/>
              <a:t>There can by many functions, but if source code is compiled into an executable, when that executable is run, it is the </a:t>
            </a:r>
            <a:r>
              <a:rPr lang="en-CA" dirty="0" smtClean="0">
                <a:latin typeface="Consolas" panose="020B0609020204030204" pitchFamily="49" charset="0"/>
                <a:cs typeface="Consolas" panose="020B0609020204030204" pitchFamily="49" charset="0"/>
              </a:rPr>
              <a:t>main()</a:t>
            </a:r>
            <a:r>
              <a:rPr lang="en-CA" dirty="0" smtClean="0"/>
              <a:t> function that is first called</a:t>
            </a:r>
          </a:p>
        </p:txBody>
      </p:sp>
      <p:sp>
        <p:nvSpPr>
          <p:cNvPr id="2" name="Title 1"/>
          <p:cNvSpPr>
            <a:spLocks noGrp="1"/>
          </p:cNvSpPr>
          <p:nvPr>
            <p:ph type="title"/>
          </p:nvPr>
        </p:nvSpPr>
        <p:spPr/>
        <p:txBody>
          <a:bodyPr/>
          <a:lstStyle/>
          <a:p>
            <a:r>
              <a:rPr lang="en-CA" dirty="0" smtClean="0"/>
              <a:t>Function definition</a:t>
            </a:r>
            <a:endParaRPr lang="en-CA" dirty="0"/>
          </a:p>
        </p:txBody>
      </p:sp>
    </p:spTree>
    <p:extLst>
      <p:ext uri="{BB962C8B-B14F-4D97-AF65-F5344CB8AC3E}">
        <p14:creationId xmlns:p14="http://schemas.microsoft.com/office/powerpoint/2010/main" val="3761971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a:t>
            </a:r>
            <a:r>
              <a:rPr lang="en-CA" i="1" dirty="0" smtClean="0"/>
              <a:t>flow chart </a:t>
            </a:r>
            <a:r>
              <a:rPr lang="en-CA" dirty="0" smtClean="0"/>
              <a:t>is a diagrammatic means of documenting what a function does</a:t>
            </a:r>
          </a:p>
        </p:txBody>
      </p:sp>
      <p:sp>
        <p:nvSpPr>
          <p:cNvPr id="2" name="Title 1"/>
          <p:cNvSpPr>
            <a:spLocks noGrp="1"/>
          </p:cNvSpPr>
          <p:nvPr>
            <p:ph type="title"/>
          </p:nvPr>
        </p:nvSpPr>
        <p:spPr/>
        <p:txBody>
          <a:bodyPr/>
          <a:lstStyle/>
          <a:p>
            <a:r>
              <a:rPr lang="en-CA" dirty="0" smtClean="0"/>
              <a:t>Flow charts</a:t>
            </a:r>
            <a:endParaRPr lang="en-CA" dirty="0"/>
          </a:p>
        </p:txBody>
      </p:sp>
      <p:pic>
        <p:nvPicPr>
          <p:cNvPr id="2050" name="Picture 2" descr="https://ece.uwaterloo.ca/~ece050/002/img/hel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98" y="2852935"/>
            <a:ext cx="3810000" cy="2343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78198" y="3239680"/>
            <a:ext cx="4658298" cy="1754326"/>
          </a:xfrm>
          <a:prstGeom prst="rect">
            <a:avLst/>
          </a:prstGeom>
        </p:spPr>
        <p:txBody>
          <a:bodyPr wrap="square">
            <a:spAutoFit/>
          </a:bodyPr>
          <a:lstStyle/>
          <a:p>
            <a:pPr marL="0" indent="0">
              <a:buNone/>
            </a:pPr>
            <a:r>
              <a:rPr lang="en-CA" dirty="0">
                <a:solidFill>
                  <a:srgbClr val="0070C0"/>
                </a:solidFill>
                <a:latin typeface="Consolas" panose="020B0609020204030204" pitchFamily="49" charset="0"/>
                <a:cs typeface="Consolas" panose="020B0609020204030204" pitchFamily="49" charset="0"/>
              </a:rPr>
              <a:t>int main() {</a:t>
            </a:r>
          </a:p>
          <a:p>
            <a:pPr marL="0" indent="0">
              <a:buNone/>
            </a:pPr>
            <a:r>
              <a:rPr lang="en-CA" b="1" dirty="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std::cout &lt;&lt; "Hello world!";</a:t>
            </a:r>
          </a:p>
          <a:p>
            <a:pPr marL="0" indent="0">
              <a:buNone/>
            </a:pPr>
            <a:r>
              <a:rPr lang="en-CA" dirty="0">
                <a:solidFill>
                  <a:srgbClr val="0070C0"/>
                </a:solidFill>
                <a:latin typeface="Consolas" panose="020B0609020204030204" pitchFamily="49" charset="0"/>
                <a:cs typeface="Consolas" panose="020B0609020204030204" pitchFamily="49" charset="0"/>
              </a:rPr>
              <a:t>	std::cout &lt;&lt; std::endl;</a:t>
            </a:r>
          </a:p>
          <a:p>
            <a:pPr marL="0" indent="0">
              <a:buNone/>
            </a:pPr>
            <a:endParaRPr lang="en-CA" dirty="0">
              <a:solidFill>
                <a:srgbClr val="0070C0"/>
              </a:solidFill>
              <a:latin typeface="Consolas" panose="020B0609020204030204" pitchFamily="49" charset="0"/>
              <a:cs typeface="Consolas" panose="020B0609020204030204" pitchFamily="49" charset="0"/>
            </a:endParaRPr>
          </a:p>
          <a:p>
            <a:pPr marL="0" indent="0">
              <a:buNone/>
            </a:pPr>
            <a:r>
              <a:rPr lang="en-CA" dirty="0">
                <a:solidFill>
                  <a:srgbClr val="0070C0"/>
                </a:solidFill>
                <a:latin typeface="Consolas" panose="020B0609020204030204" pitchFamily="49" charset="0"/>
                <a:cs typeface="Consolas" panose="020B0609020204030204" pitchFamily="49" charset="0"/>
              </a:rPr>
              <a:t>	return 0;</a:t>
            </a:r>
          </a:p>
          <a:p>
            <a:pPr marL="0" indent="0">
              <a:buNone/>
            </a:pPr>
            <a:r>
              <a:rPr lang="en-CA" dirty="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62244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start and end of functions are indicated with rounded boxes</a:t>
            </a:r>
            <a:endParaRPr lang="en-CA" dirty="0"/>
          </a:p>
          <a:p>
            <a:r>
              <a:rPr lang="en-CA" dirty="0" smtClean="0"/>
              <a:t>Any internal output is marked with a parallelogram</a:t>
            </a:r>
          </a:p>
          <a:p>
            <a:endParaRPr lang="en-CA" dirty="0"/>
          </a:p>
          <a:p>
            <a:endParaRPr lang="en-CA" dirty="0" smtClean="0"/>
          </a:p>
          <a:p>
            <a:endParaRPr lang="en-CA" dirty="0"/>
          </a:p>
          <a:p>
            <a:endParaRPr lang="en-CA" dirty="0" smtClean="0"/>
          </a:p>
          <a:p>
            <a:endParaRPr lang="en-CA" dirty="0"/>
          </a:p>
          <a:p>
            <a:endParaRPr lang="en-CA" dirty="0" smtClean="0"/>
          </a:p>
          <a:p>
            <a:r>
              <a:rPr lang="en-CA" dirty="0" smtClean="0"/>
              <a:t>Often, the descriptions are point form or English prose</a:t>
            </a:r>
          </a:p>
        </p:txBody>
      </p:sp>
      <p:sp>
        <p:nvSpPr>
          <p:cNvPr id="2" name="Title 1"/>
          <p:cNvSpPr>
            <a:spLocks noGrp="1"/>
          </p:cNvSpPr>
          <p:nvPr>
            <p:ph type="title"/>
          </p:nvPr>
        </p:nvSpPr>
        <p:spPr/>
        <p:txBody>
          <a:bodyPr/>
          <a:lstStyle/>
          <a:p>
            <a:r>
              <a:rPr lang="en-CA" dirty="0" smtClean="0"/>
              <a:t>Flow charts</a:t>
            </a:r>
            <a:endParaRPr lang="en-CA" dirty="0"/>
          </a:p>
        </p:txBody>
      </p:sp>
      <p:pic>
        <p:nvPicPr>
          <p:cNvPr id="4098" name="Picture 2" descr="C:\Users\dwharder\Desktop\funci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807" y="2609800"/>
            <a:ext cx="4374425" cy="175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5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Statements are shown in rectangular boxes</a:t>
            </a:r>
            <a:endParaRPr lang="en-CA" dirty="0"/>
          </a:p>
          <a:p>
            <a:pPr lvl="1"/>
            <a:r>
              <a:rPr lang="en-CA" dirty="0" smtClean="0"/>
              <a:t>The order of the execution of the statements is indicated by the arrows</a:t>
            </a:r>
            <a:endParaRPr lang="en-CA" dirty="0"/>
          </a:p>
          <a:p>
            <a:endParaRPr lang="en-CA" dirty="0" smtClean="0"/>
          </a:p>
          <a:p>
            <a:endParaRPr lang="en-CA" dirty="0"/>
          </a:p>
          <a:p>
            <a:endParaRPr lang="en-CA" dirty="0" smtClean="0"/>
          </a:p>
          <a:p>
            <a:endParaRPr lang="en-CA" dirty="0"/>
          </a:p>
          <a:p>
            <a:endParaRPr lang="en-CA" dirty="0" smtClean="0"/>
          </a:p>
          <a:p>
            <a:endParaRPr lang="en-CA" dirty="0" smtClean="0"/>
          </a:p>
          <a:p>
            <a:r>
              <a:rPr lang="en-CA" dirty="0" smtClean="0"/>
              <a:t>Again, the descriptions are in point form or English prose</a:t>
            </a:r>
          </a:p>
          <a:p>
            <a:pPr lvl="1"/>
            <a:r>
              <a:rPr lang="en-CA" dirty="0" smtClean="0"/>
              <a:t>They tell the reader what is meant to happen</a:t>
            </a:r>
          </a:p>
          <a:p>
            <a:pPr lvl="1"/>
            <a:r>
              <a:rPr lang="en-CA" dirty="0" smtClean="0"/>
              <a:t>These are programming language independent</a:t>
            </a:r>
          </a:p>
        </p:txBody>
      </p:sp>
      <p:sp>
        <p:nvSpPr>
          <p:cNvPr id="2" name="Title 1"/>
          <p:cNvSpPr>
            <a:spLocks noGrp="1"/>
          </p:cNvSpPr>
          <p:nvPr>
            <p:ph type="title"/>
          </p:nvPr>
        </p:nvSpPr>
        <p:spPr/>
        <p:txBody>
          <a:bodyPr/>
          <a:lstStyle/>
          <a:p>
            <a:r>
              <a:rPr lang="en-CA" dirty="0" smtClean="0"/>
              <a:t>Flow charts</a:t>
            </a:r>
            <a:endParaRPr lang="en-CA" dirty="0"/>
          </a:p>
        </p:txBody>
      </p:sp>
      <p:pic>
        <p:nvPicPr>
          <p:cNvPr id="5" name="Picture 2" descr="https://ece.uwaterloo.ca/~ece050/002/img/hello.png"/>
          <p:cNvPicPr>
            <a:picLocks noChangeAspect="1" noChangeArrowheads="1"/>
          </p:cNvPicPr>
          <p:nvPr/>
        </p:nvPicPr>
        <p:blipFill rotWithShape="1">
          <a:blip r:embed="rId2">
            <a:extLst>
              <a:ext uri="{28A0092B-C50C-407E-A947-70E740481C1C}">
                <a14:useLocalDpi xmlns:a14="http://schemas.microsoft.com/office/drawing/2010/main" val="0"/>
              </a:ext>
            </a:extLst>
          </a:blip>
          <a:srcRect t="17268" b="17285"/>
          <a:stretch/>
        </p:blipFill>
        <p:spPr bwMode="auto">
          <a:xfrm>
            <a:off x="2267744" y="2420888"/>
            <a:ext cx="4540707" cy="18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00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in your mathematics courses, </a:t>
            </a:r>
            <a:r>
              <a:rPr lang="en-US" dirty="0" smtClean="0">
                <a:latin typeface="Consolas" panose="020B0609020204030204" pitchFamily="49" charset="0"/>
              </a:rPr>
              <a:t>( )</a:t>
            </a:r>
            <a:r>
              <a:rPr lang="en-US" dirty="0" smtClean="0"/>
              <a:t>, </a:t>
            </a:r>
            <a:r>
              <a:rPr lang="en-US" dirty="0" smtClean="0">
                <a:latin typeface="Consolas" panose="020B0609020204030204" pitchFamily="49" charset="0"/>
              </a:rPr>
              <a:t>[ ]</a:t>
            </a:r>
            <a:r>
              <a:rPr lang="en-US" dirty="0" smtClean="0"/>
              <a:t>, and </a:t>
            </a:r>
            <a:r>
              <a:rPr lang="en-US" dirty="0" smtClean="0">
                <a:latin typeface="Consolas" panose="020B0609020204030204" pitchFamily="49" charset="0"/>
              </a:rPr>
              <a:t>{ }</a:t>
            </a:r>
            <a:r>
              <a:rPr lang="en-US" dirty="0" smtClean="0"/>
              <a:t> are used to group mathematical expressions</a:t>
            </a:r>
            <a:endParaRPr lang="en-CA" dirty="0"/>
          </a:p>
          <a:p>
            <a:pPr lvl="1"/>
            <a:r>
              <a:rPr lang="en-CA" dirty="0" smtClean="0"/>
              <a:t>We will call these parentheses, brackets and braces</a:t>
            </a:r>
          </a:p>
          <a:p>
            <a:pPr lvl="2"/>
            <a:r>
              <a:rPr lang="en-US" dirty="0" smtClean="0"/>
              <a:t>For clarity, we may use the terms </a:t>
            </a:r>
            <a:r>
              <a:rPr lang="en-US" i="1" dirty="0" smtClean="0"/>
              <a:t>round parentheses</a:t>
            </a:r>
            <a:r>
              <a:rPr lang="en-US" dirty="0" smtClean="0"/>
              <a:t>, </a:t>
            </a:r>
            <a:r>
              <a:rPr lang="en-US" i="1" dirty="0" smtClean="0"/>
              <a:t>square brackets</a:t>
            </a:r>
            <a:r>
              <a:rPr lang="en-US" dirty="0" smtClean="0"/>
              <a:t>, and </a:t>
            </a:r>
            <a:r>
              <a:rPr lang="en-US" i="1" dirty="0" smtClean="0"/>
              <a:t>curly braces</a:t>
            </a:r>
            <a:endParaRPr lang="en-CA" dirty="0"/>
          </a:p>
          <a:p>
            <a:pPr lvl="1"/>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t>
            </a:r>
            <a:r>
              <a:rPr lang="en-US" dirty="0"/>
              <a:t>and </a:t>
            </a:r>
            <a:r>
              <a:rPr lang="en-US" dirty="0" smtClean="0">
                <a:latin typeface="Consolas" panose="020B0609020204030204" pitchFamily="49" charset="0"/>
              </a:rPr>
              <a:t>{</a:t>
            </a:r>
            <a:r>
              <a:rPr lang="en-US" dirty="0" smtClean="0"/>
              <a:t> are referred to as opening delimiters</a:t>
            </a:r>
          </a:p>
          <a:p>
            <a:pPr marL="457200" lvl="1" indent="0">
              <a:buNone/>
            </a:pPr>
            <a:r>
              <a:rPr lang="en-US" dirty="0" smtClean="0"/>
              <a:t>		while </a:t>
            </a:r>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t>
            </a:r>
            <a:r>
              <a:rPr lang="en-US" dirty="0"/>
              <a:t>and </a:t>
            </a:r>
            <a:r>
              <a:rPr lang="en-US" dirty="0" smtClean="0">
                <a:latin typeface="Consolas" panose="020B0609020204030204" pitchFamily="49" charset="0"/>
              </a:rPr>
              <a:t>}</a:t>
            </a:r>
            <a:r>
              <a:rPr lang="en-US" dirty="0" smtClean="0"/>
              <a:t> are referred to as closing delimiters</a:t>
            </a:r>
          </a:p>
          <a:p>
            <a:endParaRPr lang="en-US" dirty="0" smtClean="0"/>
          </a:p>
          <a:p>
            <a:r>
              <a:rPr lang="en-US" dirty="0" smtClean="0"/>
              <a:t>Given an opening delimiter, its </a:t>
            </a:r>
            <a:r>
              <a:rPr lang="en-US" i="1" dirty="0" smtClean="0"/>
              <a:t>matching </a:t>
            </a:r>
            <a:r>
              <a:rPr lang="en-US" dirty="0" smtClean="0"/>
              <a:t>closing delimiter is next closing delimiter that does not have a closer matching opening delimiter</a:t>
            </a:r>
          </a:p>
          <a:p>
            <a:pPr lvl="1"/>
            <a:r>
              <a:rPr lang="en-US" dirty="0" smtClean="0"/>
              <a:t>Each opening delimiter must have a matching closing delimiter</a:t>
            </a:r>
          </a:p>
          <a:p>
            <a:pPr marL="457200" lvl="1" indent="0" algn="ctr">
              <a:buNone/>
            </a:pPr>
            <a:r>
              <a:rPr lang="en-US" dirty="0" smtClean="0">
                <a:latin typeface="Consolas" panose="020B0609020204030204" pitchFamily="49" charset="0"/>
              </a:rPr>
              <a:t>{ ( [ ( ( ) [ ( ) ] ) { } ] { } [ ] ) } [ ( ) { [ ] } ]</a:t>
            </a:r>
            <a:endParaRPr lang="en-CA" dirty="0" smtClean="0"/>
          </a:p>
        </p:txBody>
      </p:sp>
      <p:sp>
        <p:nvSpPr>
          <p:cNvPr id="2" name="Title 1"/>
          <p:cNvSpPr>
            <a:spLocks noGrp="1"/>
          </p:cNvSpPr>
          <p:nvPr>
            <p:ph type="title"/>
          </p:nvPr>
        </p:nvSpPr>
        <p:spPr/>
        <p:txBody>
          <a:bodyPr/>
          <a:lstStyle/>
          <a:p>
            <a:r>
              <a:rPr lang="en-CA" dirty="0" smtClean="0"/>
              <a:t>Matching delimiters</a:t>
            </a:r>
            <a:endParaRPr lang="en-CA" dirty="0"/>
          </a:p>
        </p:txBody>
      </p:sp>
    </p:spTree>
    <p:extLst>
      <p:ext uri="{BB962C8B-B14F-4D97-AF65-F5344CB8AC3E}">
        <p14:creationId xmlns:p14="http://schemas.microsoft.com/office/powerpoint/2010/main" val="60813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the components of a program</a:t>
            </a:r>
          </a:p>
          <a:p>
            <a:pPr lvl="2"/>
            <a:r>
              <a:rPr lang="en-CA" dirty="0" smtClean="0"/>
              <a:t>Pre-processor directives</a:t>
            </a:r>
          </a:p>
          <a:p>
            <a:pPr lvl="2"/>
            <a:r>
              <a:rPr lang="en-CA" dirty="0" smtClean="0"/>
              <a:t>Statements</a:t>
            </a:r>
          </a:p>
          <a:p>
            <a:pPr lvl="2"/>
            <a:r>
              <a:rPr lang="en-CA" dirty="0" smtClean="0"/>
              <a:t>Blocks of statements</a:t>
            </a:r>
          </a:p>
          <a:p>
            <a:pPr lvl="2"/>
            <a:r>
              <a:rPr lang="en-CA" dirty="0" smtClean="0"/>
              <a:t>Function declarations and definitions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Described the include pre-processor directive</a:t>
            </a:r>
            <a:endParaRPr lang="en-CA" dirty="0"/>
          </a:p>
          <a:p>
            <a:pPr lvl="1"/>
            <a:r>
              <a:rPr lang="en-CA" dirty="0" smtClean="0"/>
              <a:t>Defined a statement</a:t>
            </a:r>
          </a:p>
          <a:p>
            <a:pPr lvl="2"/>
            <a:r>
              <a:rPr lang="en-CA" dirty="0" smtClean="0"/>
              <a:t>Operators and function calls terminated by a semi-colon</a:t>
            </a:r>
            <a:endParaRPr lang="en-CA" dirty="0"/>
          </a:p>
          <a:p>
            <a:pPr lvl="1"/>
            <a:r>
              <a:rPr lang="en-CA" dirty="0" smtClean="0"/>
              <a:t>Defined a block of statements</a:t>
            </a:r>
          </a:p>
          <a:p>
            <a:pPr lvl="2"/>
            <a:r>
              <a:rPr lang="en-CA" dirty="0" smtClean="0"/>
              <a:t>Zero or more statements surrounded by braces</a:t>
            </a:r>
            <a:endParaRPr lang="en-CA" dirty="0"/>
          </a:p>
          <a:p>
            <a:pPr lvl="1"/>
            <a:r>
              <a:rPr lang="en-CA" dirty="0" smtClean="0"/>
              <a:t>Defined function declarations and definitions</a:t>
            </a:r>
          </a:p>
          <a:p>
            <a:pPr lvl="1"/>
            <a:r>
              <a:rPr lang="en-CA" dirty="0" smtClean="0"/>
              <a:t>Described and introduced flow charts</a:t>
            </a:r>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https://en.wikipedia.org/wiki/Statement_(computer_science</a:t>
            </a:r>
            <a:r>
              <a:rPr lang="en-CA" sz="1800" dirty="0" smtClean="0">
                <a:hlinkClick r:id="rId2"/>
              </a:rPr>
              <a: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Pre-processor directives</a:t>
            </a:r>
            <a:endParaRPr lang="en-CA" dirty="0"/>
          </a:p>
        </p:txBody>
      </p:sp>
      <p:sp>
        <p:nvSpPr>
          <p:cNvPr id="3" name="Content Placeholder 2"/>
          <p:cNvSpPr>
            <a:spLocks noGrp="1"/>
          </p:cNvSpPr>
          <p:nvPr>
            <p:ph idx="1"/>
          </p:nvPr>
        </p:nvSpPr>
        <p:spPr/>
        <p:txBody>
          <a:bodyPr/>
          <a:lstStyle/>
          <a:p>
            <a:pPr marL="0" indent="0">
              <a:buNone/>
            </a:pPr>
            <a:r>
              <a:rPr lang="en-CA" b="1" dirty="0">
                <a:solidFill>
                  <a:srgbClr val="FF0000"/>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 {</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std::cout &lt;&lt; "Hello world!";</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std::cout &lt;&lt; std::endl;</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return 0;</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a:t>
            </a:r>
          </a:p>
          <a:p>
            <a:pPr marL="0" indent="0">
              <a:buNone/>
            </a:pPr>
            <a:endParaRPr lang="en-CA" dirty="0" smtClean="0"/>
          </a:p>
        </p:txBody>
      </p:sp>
    </p:spTree>
    <p:extLst>
      <p:ext uri="{BB962C8B-B14F-4D97-AF65-F5344CB8AC3E}">
        <p14:creationId xmlns:p14="http://schemas.microsoft.com/office/powerpoint/2010/main" val="380247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Pre-processor directives</a:t>
            </a:r>
          </a:p>
        </p:txBody>
      </p:sp>
      <p:sp>
        <p:nvSpPr>
          <p:cNvPr id="3" name="Content Placeholder 2"/>
          <p:cNvSpPr>
            <a:spLocks noGrp="1"/>
          </p:cNvSpPr>
          <p:nvPr>
            <p:ph idx="1"/>
          </p:nvPr>
        </p:nvSpPr>
        <p:spPr/>
        <p:txBody>
          <a:bodyPr/>
          <a:lstStyle/>
          <a:p>
            <a:r>
              <a:rPr lang="en-CA" dirty="0" smtClean="0"/>
              <a:t>Indicates that a particular standard library or file should be included in the compilation</a:t>
            </a:r>
          </a:p>
          <a:p>
            <a:pPr lvl="1"/>
            <a:r>
              <a:rPr lang="en-CA" dirty="0" smtClean="0"/>
              <a:t>C++ Standard libraries contain functionality available to all programmers except perhaps in embedded systems</a:t>
            </a:r>
          </a:p>
          <a:p>
            <a:pPr lvl="1"/>
            <a:r>
              <a:rPr lang="en-CA" dirty="0" smtClean="0"/>
              <a:t>Possible to include other source code you or others have written</a:t>
            </a:r>
          </a:p>
          <a:p>
            <a:pPr marL="0" indent="0">
              <a:buNone/>
            </a:pPr>
            <a:endParaRPr lang="en-CA" dirty="0"/>
          </a:p>
          <a:p>
            <a:pPr marL="0" indent="0">
              <a:buNone/>
            </a:pPr>
            <a:r>
              <a:rPr lang="en-CA" b="1" dirty="0" smtClean="0">
                <a:solidFill>
                  <a:srgbClr val="FF0000"/>
                </a:solidFill>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include &lt;iostream&gt;</a:t>
            </a:r>
          </a:p>
          <a:p>
            <a:pPr marL="0" indent="0">
              <a:buNone/>
            </a:pPr>
            <a:endParaRPr lang="en-CA" dirty="0" smtClean="0"/>
          </a:p>
          <a:p>
            <a:pPr lvl="1"/>
            <a:r>
              <a:rPr lang="en-CA" dirty="0" smtClean="0"/>
              <a:t>All pre-processor directives start with a “</a:t>
            </a:r>
            <a:r>
              <a:rPr lang="en-CA" dirty="0" smtClean="0">
                <a:latin typeface="Consolas" panose="020B0609020204030204" pitchFamily="49" charset="0"/>
                <a:cs typeface="Consolas" panose="020B0609020204030204" pitchFamily="49" charset="0"/>
              </a:rPr>
              <a:t>#</a:t>
            </a:r>
            <a:r>
              <a:rPr lang="en-CA" dirty="0" smtClean="0"/>
              <a:t>”</a:t>
            </a:r>
            <a:endParaRPr lang="en-CA" dirty="0" smtClean="0">
              <a:latin typeface="Consolas" panose="020B0609020204030204" pitchFamily="49" charset="0"/>
              <a:cs typeface="Consolas" panose="020B0609020204030204" pitchFamily="49" charset="0"/>
            </a:endParaRPr>
          </a:p>
          <a:p>
            <a:pPr lvl="1"/>
            <a:r>
              <a:rPr lang="en-CA" dirty="0" smtClean="0"/>
              <a:t>Pre-processor directives are not part of the C++ programming language</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Statements</a:t>
            </a:r>
            <a:endParaRPr lang="en-CA" dirty="0"/>
          </a:p>
        </p:txBody>
      </p:sp>
      <p:sp>
        <p:nvSpPr>
          <p:cNvPr id="3" name="Content Placeholder 2"/>
          <p:cNvSpPr>
            <a:spLocks noGrp="1"/>
          </p:cNvSpPr>
          <p:nvPr>
            <p:ph idx="1"/>
          </p:nvPr>
        </p:nvSpPr>
        <p:spPr/>
        <p:txBody>
          <a:bodyPr/>
          <a:lstStyle/>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 {</a:t>
            </a:r>
          </a:p>
          <a:p>
            <a:pPr marL="0" indent="0">
              <a:buNone/>
            </a:pPr>
            <a:r>
              <a:rPr lang="en-CA" b="1" dirty="0">
                <a:solidFill>
                  <a:srgbClr val="FF0000"/>
                </a:solidFill>
                <a:latin typeface="Consolas" panose="020B0609020204030204" pitchFamily="49" charset="0"/>
                <a:cs typeface="Consolas" panose="020B0609020204030204" pitchFamily="49" charset="0"/>
              </a:rPr>
              <a:t>	std::cout &lt;&lt; "Hello world!";</a:t>
            </a:r>
          </a:p>
          <a:p>
            <a:pPr marL="0" indent="0">
              <a:buNone/>
            </a:pPr>
            <a:r>
              <a:rPr lang="en-CA" b="1" dirty="0">
                <a:solidFill>
                  <a:srgbClr val="FF0000"/>
                </a:solidFill>
                <a:latin typeface="Consolas" panose="020B0609020204030204" pitchFamily="49" charset="0"/>
                <a:cs typeface="Consolas" panose="020B0609020204030204" pitchFamily="49" charset="0"/>
              </a:rPr>
              <a:t>	std::cout &lt;&lt; std::endl;</a:t>
            </a:r>
          </a:p>
          <a:p>
            <a:pPr marL="0" indent="0">
              <a:buNone/>
            </a:pPr>
            <a:endParaRPr lang="en-CA" b="1" dirty="0">
              <a:solidFill>
                <a:srgbClr val="FF0000"/>
              </a:solidFill>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	return 0;</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a:t>
            </a:r>
          </a:p>
          <a:p>
            <a:pPr marL="0" indent="0">
              <a:buNone/>
            </a:pPr>
            <a:endParaRPr lang="en-CA" dirty="0" smtClean="0"/>
          </a:p>
        </p:txBody>
      </p:sp>
    </p:spTree>
    <p:extLst>
      <p:ext uri="{BB962C8B-B14F-4D97-AF65-F5344CB8AC3E}">
        <p14:creationId xmlns:p14="http://schemas.microsoft.com/office/powerpoint/2010/main" val="1841130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57742" y="159579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CA" dirty="0" smtClean="0">
              <a:solidFill>
                <a:schemeClr val="bg1">
                  <a:lumMod val="50000"/>
                </a:schemeClr>
              </a:solidFill>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CA" dirty="0" smtClean="0">
              <a:latin typeface="Consolas" panose="020B0609020204030204" pitchFamily="49" charset="0"/>
              <a:cs typeface="Consolas" panose="020B0609020204030204" pitchFamily="49" charset="0"/>
            </a:endParaRPr>
          </a:p>
          <a:p>
            <a:pPr marL="0" indent="0">
              <a:buNone/>
            </a:pPr>
            <a:endParaRPr lang="en-CA" b="1" dirty="0" smtClean="0">
              <a:solidFill>
                <a:srgbClr val="FF0000"/>
              </a:solidFill>
              <a:latin typeface="Consolas" panose="020B0609020204030204" pitchFamily="49" charset="0"/>
              <a:cs typeface="Consolas" panose="020B0609020204030204" pitchFamily="49" charset="0"/>
            </a:endParaRPr>
          </a:p>
          <a:p>
            <a:pPr marL="0" indent="0">
              <a:buNone/>
            </a:pPr>
            <a:endParaRPr lang="en-CA" b="1" dirty="0">
              <a:solidFill>
                <a:srgbClr val="FF0000"/>
              </a:solidFill>
              <a:latin typeface="Consolas" panose="020B0609020204030204" pitchFamily="49" charset="0"/>
              <a:cs typeface="Consolas" panose="020B0609020204030204" pitchFamily="49" charset="0"/>
            </a:endParaRPr>
          </a:p>
          <a:p>
            <a:pPr marL="0" indent="0">
              <a:buNone/>
            </a:pPr>
            <a:r>
              <a:rPr lang="en-CA" b="1" dirty="0" smtClean="0">
                <a:solidFill>
                  <a:srgbClr val="FF0000"/>
                </a:solidFill>
                <a:latin typeface="Consolas" panose="020B0609020204030204" pitchFamily="49" charset="0"/>
                <a:cs typeface="Consolas" panose="020B0609020204030204" pitchFamily="49" charset="0"/>
              </a:rPr>
              <a:t>	int </a:t>
            </a:r>
            <a:r>
              <a:rPr lang="en-CA" b="1" dirty="0">
                <a:solidFill>
                  <a:srgbClr val="FF0000"/>
                </a:solidFill>
                <a:latin typeface="Consolas" panose="020B0609020204030204" pitchFamily="49" charset="0"/>
                <a:cs typeface="Consolas" panose="020B0609020204030204" pitchFamily="49" charset="0"/>
              </a:rPr>
              <a:t>main();</a:t>
            </a:r>
          </a:p>
          <a:p>
            <a:pPr marL="0" indent="0">
              <a:buFont typeface="Arial" panose="020B0604020202020204" pitchFamily="34" charset="0"/>
              <a:buNone/>
            </a:pPr>
            <a:r>
              <a:rPr lang="en-CA" b="1" dirty="0" smtClean="0">
                <a:solidFill>
                  <a:srgbClr val="FF0000"/>
                </a:solidFill>
                <a:latin typeface="Consolas" panose="020B0609020204030204" pitchFamily="49" charset="0"/>
                <a:cs typeface="Consolas" panose="020B0609020204030204" pitchFamily="49" charset="0"/>
              </a:rPr>
              <a:t>	std::cout &lt;&lt; "Hello world!";</a:t>
            </a:r>
          </a:p>
          <a:p>
            <a:pPr marL="0" indent="0">
              <a:buFont typeface="Arial" panose="020B0604020202020204" pitchFamily="34" charset="0"/>
              <a:buNone/>
            </a:pPr>
            <a:r>
              <a:rPr lang="en-CA" b="1" dirty="0" smtClean="0">
                <a:solidFill>
                  <a:srgbClr val="FF0000"/>
                </a:solidFill>
                <a:latin typeface="Consolas" panose="020B0609020204030204" pitchFamily="49" charset="0"/>
                <a:cs typeface="Consolas" panose="020B0609020204030204" pitchFamily="49" charset="0"/>
              </a:rPr>
              <a:t>	std::cout &lt;&lt; std::endl;</a:t>
            </a:r>
          </a:p>
          <a:p>
            <a:pPr marL="0" indent="0">
              <a:buFont typeface="Arial" panose="020B0604020202020204" pitchFamily="34" charset="0"/>
              <a:buNone/>
            </a:pPr>
            <a:r>
              <a:rPr lang="en-CA" b="1" dirty="0" smtClean="0">
                <a:solidFill>
                  <a:srgbClr val="FF0000"/>
                </a:solidFill>
                <a:latin typeface="Consolas" panose="020B0609020204030204" pitchFamily="49" charset="0"/>
                <a:cs typeface="Consolas" panose="020B0609020204030204" pitchFamily="49" charset="0"/>
              </a:rPr>
              <a:t>	return 0;</a:t>
            </a:r>
          </a:p>
          <a:p>
            <a:pPr marL="0" indent="0">
              <a:buFont typeface="Arial" panose="020B0604020202020204" pitchFamily="34" charset="0"/>
              <a:buNone/>
            </a:pPr>
            <a:endParaRPr lang="en-CA" dirty="0" smtClean="0">
              <a:solidFill>
                <a:schemeClr val="bg1">
                  <a:lumMod val="50000"/>
                </a:schemeClr>
              </a:solidFill>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CA" dirty="0" smtClean="0"/>
          </a:p>
        </p:txBody>
      </p:sp>
      <p:sp>
        <p:nvSpPr>
          <p:cNvPr id="3" name="Content Placeholder 2"/>
          <p:cNvSpPr>
            <a:spLocks noGrp="1"/>
          </p:cNvSpPr>
          <p:nvPr>
            <p:ph idx="1"/>
          </p:nvPr>
        </p:nvSpPr>
        <p:spPr/>
        <p:txBody>
          <a:bodyPr/>
          <a:lstStyle/>
          <a:p>
            <a:r>
              <a:rPr lang="en-CA" dirty="0" smtClean="0"/>
              <a:t>A </a:t>
            </a:r>
            <a:r>
              <a:rPr lang="en-CA" dirty="0"/>
              <a:t>statement may </a:t>
            </a:r>
            <a:r>
              <a:rPr lang="en-CA" dirty="0" smtClean="0"/>
              <a:t>always be described </a:t>
            </a:r>
            <a:r>
              <a:rPr lang="en-CA" dirty="0" smtClean="0"/>
              <a:t>a</a:t>
            </a:r>
          </a:p>
          <a:p>
            <a:pPr lvl="1"/>
            <a:r>
              <a:rPr lang="en-US" dirty="0" smtClean="0"/>
              <a:t>the introduction (or “</a:t>
            </a:r>
            <a:r>
              <a:rPr lang="en-US" i="1" dirty="0" smtClean="0"/>
              <a:t>declaration</a:t>
            </a:r>
            <a:r>
              <a:rPr lang="en-US" dirty="0" smtClean="0"/>
              <a:t>”) of a name (or “</a:t>
            </a:r>
            <a:r>
              <a:rPr lang="en-US" i="1" dirty="0" smtClean="0"/>
              <a:t>identifier</a:t>
            </a:r>
            <a:r>
              <a:rPr lang="en-US" dirty="0" smtClean="0"/>
              <a:t>”)</a:t>
            </a:r>
            <a:endParaRPr lang="en-CA" dirty="0" smtClean="0"/>
          </a:p>
          <a:p>
            <a:pPr lvl="1"/>
            <a:r>
              <a:rPr lang="en-CA" dirty="0" smtClean="0"/>
              <a:t>an </a:t>
            </a:r>
            <a:r>
              <a:rPr lang="en-CA" dirty="0" smtClean="0"/>
              <a:t>action that is being performed on </a:t>
            </a:r>
            <a:r>
              <a:rPr lang="en-CA" dirty="0" smtClean="0"/>
              <a:t>data</a:t>
            </a:r>
            <a:endParaRPr lang="en-CA" dirty="0"/>
          </a:p>
          <a:p>
            <a:pPr lvl="1"/>
            <a:endParaRPr lang="en-US" dirty="0" smtClean="0"/>
          </a:p>
          <a:p>
            <a:pPr lvl="1"/>
            <a:endParaRPr lang="en-US" dirty="0"/>
          </a:p>
          <a:p>
            <a:pPr lvl="1"/>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CA" dirty="0" smtClean="0"/>
              <a:t>A </a:t>
            </a:r>
            <a:r>
              <a:rPr lang="en-CA" dirty="0"/>
              <a:t>statement is </a:t>
            </a:r>
            <a:r>
              <a:rPr lang="en-CA" dirty="0" smtClean="0"/>
              <a:t>always terminated </a:t>
            </a:r>
            <a:r>
              <a:rPr lang="en-CA" dirty="0"/>
              <a:t>by a semi-colon</a:t>
            </a:r>
          </a:p>
          <a:p>
            <a:pPr marL="0" indent="0">
              <a:buNone/>
            </a:pPr>
            <a:endParaRPr lang="en-CA" dirty="0" smtClean="0"/>
          </a:p>
        </p:txBody>
      </p:sp>
      <p:sp>
        <p:nvSpPr>
          <p:cNvPr id="2" name="Title 1"/>
          <p:cNvSpPr>
            <a:spLocks noGrp="1"/>
          </p:cNvSpPr>
          <p:nvPr>
            <p:ph type="title"/>
          </p:nvPr>
        </p:nvSpPr>
        <p:spPr/>
        <p:txBody>
          <a:bodyPr/>
          <a:lstStyle/>
          <a:p>
            <a:r>
              <a:rPr lang="en-CA" dirty="0" smtClean="0"/>
              <a:t>Statements</a:t>
            </a:r>
            <a:endParaRPr lang="en-CA" dirty="0"/>
          </a:p>
        </p:txBody>
      </p:sp>
    </p:spTree>
    <p:extLst>
      <p:ext uri="{BB962C8B-B14F-4D97-AF65-F5344CB8AC3E}">
        <p14:creationId xmlns:p14="http://schemas.microsoft.com/office/powerpoint/2010/main" val="137419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Statements</a:t>
            </a:r>
            <a:endParaRPr lang="en-CA" dirty="0"/>
          </a:p>
        </p:txBody>
      </p:sp>
      <p:sp>
        <p:nvSpPr>
          <p:cNvPr id="3" name="Content Placeholder 2"/>
          <p:cNvSpPr>
            <a:spLocks noGrp="1"/>
          </p:cNvSpPr>
          <p:nvPr>
            <p:ph idx="1"/>
          </p:nvPr>
        </p:nvSpPr>
        <p:spPr/>
        <p:txBody>
          <a:bodyPr/>
          <a:lstStyle/>
          <a:p>
            <a:pPr lvl="0"/>
            <a:r>
              <a:rPr lang="en-CA" dirty="0">
                <a:solidFill>
                  <a:prstClr val="black"/>
                </a:solidFill>
              </a:rPr>
              <a:t>Some sample statements from the </a:t>
            </a:r>
            <a:r>
              <a:rPr lang="en-CA" cap="small" dirty="0">
                <a:solidFill>
                  <a:prstClr val="black"/>
                </a:solidFill>
              </a:rPr>
              <a:t>nasa</a:t>
            </a:r>
            <a:r>
              <a:rPr lang="en-CA" dirty="0">
                <a:solidFill>
                  <a:prstClr val="black"/>
                </a:solidFill>
              </a:rPr>
              <a:t> core Flight System Memory Manager </a:t>
            </a:r>
            <a:r>
              <a:rPr lang="en-CA" dirty="0" smtClean="0">
                <a:solidFill>
                  <a:prstClr val="black"/>
                </a:solidFill>
              </a:rPr>
              <a:t>Application:</a:t>
            </a:r>
            <a:endParaRPr lang="en-CA" dirty="0">
              <a:solidFill>
                <a:prstClr val="black"/>
              </a:solidFill>
            </a:endParaRPr>
          </a:p>
          <a:p>
            <a:pPr marL="400050" lvl="1" indent="0">
              <a:buNone/>
            </a:pPr>
            <a:endParaRPr lang="pt-BR" sz="1600" b="1" dirty="0" smtClean="0">
              <a:solidFill>
                <a:srgbClr val="FF0000"/>
              </a:solidFill>
              <a:latin typeface="Consolas" panose="020B0609020204030204" pitchFamily="49" charset="0"/>
              <a:cs typeface="Consolas" panose="020B0609020204030204" pitchFamily="49" charset="0"/>
            </a:endParaRPr>
          </a:p>
          <a:p>
            <a:pPr marL="400050" lvl="1" indent="0">
              <a:buNone/>
            </a:pPr>
            <a:r>
              <a:rPr lang="pt-BR" sz="1600" dirty="0" smtClean="0">
                <a:latin typeface="Consolas" panose="020B0609020204030204" pitchFamily="49" charset="0"/>
                <a:cs typeface="Consolas" panose="020B0609020204030204" pitchFamily="49" charset="0"/>
              </a:rPr>
              <a:t>Valid = FALSE;</a:t>
            </a:r>
          </a:p>
          <a:p>
            <a:pPr marL="400050" lvl="1" indent="0">
              <a:buNone/>
            </a:pPr>
            <a:r>
              <a:rPr lang="pt-BR" sz="1600" dirty="0" smtClean="0">
                <a:latin typeface="Consolas" panose="020B0609020204030204" pitchFamily="49" charset="0"/>
                <a:cs typeface="Consolas" panose="020B0609020204030204" pitchFamily="49" charset="0"/>
              </a:rPr>
              <a:t>BytesRemaining </a:t>
            </a:r>
            <a:r>
              <a:rPr lang="pt-BR" sz="1600" dirty="0">
                <a:latin typeface="Consolas" panose="020B0609020204030204" pitchFamily="49" charset="0"/>
                <a:cs typeface="Consolas" panose="020B0609020204030204" pitchFamily="49" charset="0"/>
              </a:rPr>
              <a:t>= 0;</a:t>
            </a:r>
          </a:p>
          <a:p>
            <a:pPr marL="400050" lvl="1" indent="0">
              <a:buNone/>
            </a:pPr>
            <a:r>
              <a:rPr lang="pt-BR" sz="1600" dirty="0" smtClean="0">
                <a:latin typeface="Consolas" panose="020B0609020204030204" pitchFamily="49" charset="0"/>
                <a:cs typeface="Consolas" panose="020B0609020204030204" pitchFamily="49" charset="0"/>
              </a:rPr>
              <a:t>MM_AppData.ErrCounter</a:t>
            </a:r>
            <a:r>
              <a:rPr lang="pt-BR" sz="1600" dirty="0">
                <a:latin typeface="Consolas" panose="020B0609020204030204" pitchFamily="49" charset="0"/>
                <a:cs typeface="Consolas" panose="020B0609020204030204" pitchFamily="49" charset="0"/>
              </a:rPr>
              <a:t>++;</a:t>
            </a:r>
          </a:p>
          <a:p>
            <a:pPr marL="400050" lvl="1" indent="0">
              <a:buNone/>
            </a:pPr>
            <a:r>
              <a:rPr lang="pt-BR" sz="1600" dirty="0" smtClean="0">
                <a:latin typeface="Consolas" panose="020B0609020204030204" pitchFamily="49" charset="0"/>
                <a:cs typeface="Consolas" panose="020B0609020204030204" pitchFamily="49" charset="0"/>
              </a:rPr>
              <a:t>CFE_EVS_SendEvent(MM_PSP_READ_ERR_EID</a:t>
            </a:r>
            <a:r>
              <a:rPr lang="pt-BR" sz="1600" dirty="0">
                <a:latin typeface="Consolas" panose="020B0609020204030204" pitchFamily="49" charset="0"/>
                <a:cs typeface="Consolas" panose="020B0609020204030204" pitchFamily="49" charset="0"/>
              </a:rPr>
              <a:t>, CFE_EVS_ERROR,</a:t>
            </a:r>
          </a:p>
          <a:p>
            <a:pPr marL="400050" lvl="1" indent="0">
              <a:buNone/>
            </a:pPr>
            <a:r>
              <a:rPr lang="pt-BR" sz="1600" dirty="0" smtClean="0">
                <a:latin typeface="Consolas" panose="020B0609020204030204" pitchFamily="49" charset="0"/>
                <a:cs typeface="Consolas" panose="020B0609020204030204" pitchFamily="49" charset="0"/>
              </a:rPr>
              <a:t>                 </a:t>
            </a:r>
            <a:r>
              <a:rPr lang="pt-BR" sz="1600" dirty="0">
                <a:latin typeface="Consolas" panose="020B0609020204030204" pitchFamily="49" charset="0"/>
                <a:cs typeface="Consolas" panose="020B0609020204030204" pitchFamily="49" charset="0"/>
              </a:rPr>
              <a:t>"PSP read memory error: RC=0x%08X, </a:t>
            </a:r>
            <a:r>
              <a:rPr lang="pt-BR" sz="1600" dirty="0" smtClean="0">
                <a:latin typeface="Consolas" panose="020B0609020204030204" pitchFamily="49" charset="0"/>
                <a:cs typeface="Consolas" panose="020B0609020204030204" pitchFamily="49" charset="0"/>
              </a:rPr>
              <a:t>"</a:t>
            </a:r>
          </a:p>
          <a:p>
            <a:pPr marL="400050" lvl="1" indent="0">
              <a:buNone/>
            </a:pPr>
            <a:r>
              <a:rPr lang="pt-BR" sz="1600" dirty="0" smtClean="0">
                <a:latin typeface="Consolas" panose="020B0609020204030204" pitchFamily="49" charset="0"/>
                <a:cs typeface="Consolas" panose="020B0609020204030204" pitchFamily="49" charset="0"/>
              </a:rPr>
              <a:t>                 "Src=0x%08X</a:t>
            </a:r>
            <a:r>
              <a:rPr lang="pt-BR" sz="1600" dirty="0">
                <a:latin typeface="Consolas" panose="020B0609020204030204" pitchFamily="49" charset="0"/>
                <a:cs typeface="Consolas" panose="020B0609020204030204" pitchFamily="49" charset="0"/>
              </a:rPr>
              <a:t>, Tgt=0x%08X, Type=MEM16", </a:t>
            </a:r>
          </a:p>
          <a:p>
            <a:pPr marL="400050" lvl="1" indent="0">
              <a:buNone/>
            </a:pPr>
            <a:r>
              <a:rPr lang="pt-BR" sz="1600" dirty="0">
                <a:latin typeface="Consolas" panose="020B0609020204030204" pitchFamily="49" charset="0"/>
                <a:cs typeface="Consolas" panose="020B0609020204030204" pitchFamily="49" charset="0"/>
              </a:rPr>
              <a:t>                </a:t>
            </a:r>
            <a:r>
              <a:rPr lang="pt-BR" sz="1600" dirty="0" smtClean="0">
                <a:latin typeface="Consolas" panose="020B0609020204030204" pitchFamily="49" charset="0"/>
                <a:cs typeface="Consolas" panose="020B0609020204030204" pitchFamily="49" charset="0"/>
              </a:rPr>
              <a:t>  (unsigned int)PSP_Status,</a:t>
            </a:r>
          </a:p>
          <a:p>
            <a:pPr marL="400050" lvl="1" indent="0">
              <a:buNone/>
            </a:pPr>
            <a:r>
              <a:rPr lang="pt-BR" sz="1600" dirty="0">
                <a:latin typeface="Consolas" panose="020B0609020204030204" pitchFamily="49" charset="0"/>
                <a:cs typeface="Consolas" panose="020B0609020204030204" pitchFamily="49" charset="0"/>
              </a:rPr>
              <a:t> </a:t>
            </a:r>
            <a:r>
              <a:rPr lang="pt-BR" sz="1600" dirty="0" smtClean="0">
                <a:latin typeface="Consolas" panose="020B0609020204030204" pitchFamily="49" charset="0"/>
                <a:cs typeface="Consolas" panose="020B0609020204030204" pitchFamily="49" charset="0"/>
              </a:rPr>
              <a:t>                 </a:t>
            </a:r>
            <a:r>
              <a:rPr lang="pt-BR" sz="1600" dirty="0">
                <a:latin typeface="Consolas" panose="020B0609020204030204" pitchFamily="49" charset="0"/>
                <a:cs typeface="Consolas" panose="020B0609020204030204" pitchFamily="49" charset="0"/>
              </a:rPr>
              <a:t>(unsigned int)DataPointer16</a:t>
            </a:r>
            <a:r>
              <a:rPr lang="pt-BR" sz="1600" dirty="0" smtClean="0">
                <a:latin typeface="Consolas" panose="020B0609020204030204" pitchFamily="49" charset="0"/>
                <a:cs typeface="Consolas" panose="020B0609020204030204" pitchFamily="49" charset="0"/>
              </a:rPr>
              <a:t>,</a:t>
            </a:r>
          </a:p>
          <a:p>
            <a:pPr marL="400050" lvl="1" indent="0">
              <a:buNone/>
            </a:pPr>
            <a:r>
              <a:rPr lang="pt-BR" sz="1600" dirty="0">
                <a:latin typeface="Consolas" panose="020B0609020204030204" pitchFamily="49" charset="0"/>
                <a:cs typeface="Consolas" panose="020B0609020204030204" pitchFamily="49" charset="0"/>
              </a:rPr>
              <a:t> </a:t>
            </a:r>
            <a:r>
              <a:rPr lang="pt-BR" sz="1600" dirty="0" smtClean="0">
                <a:latin typeface="Consolas" panose="020B0609020204030204" pitchFamily="49" charset="0"/>
                <a:cs typeface="Consolas" panose="020B0609020204030204" pitchFamily="49" charset="0"/>
              </a:rPr>
              <a:t>                 </a:t>
            </a:r>
            <a:r>
              <a:rPr lang="pt-BR" sz="1600" dirty="0">
                <a:latin typeface="Consolas" panose="020B0609020204030204" pitchFamily="49" charset="0"/>
                <a:cs typeface="Consolas" panose="020B0609020204030204" pitchFamily="49" charset="0"/>
              </a:rPr>
              <a:t>(unsigned int)&amp;ioBuffer16[i</a:t>
            </a:r>
            <a:r>
              <a:rPr lang="pt-BR" sz="1600" dirty="0" smtClean="0">
                <a:latin typeface="Consolas" panose="020B0609020204030204" pitchFamily="49" charset="0"/>
                <a:cs typeface="Consolas" panose="020B0609020204030204" pitchFamily="49" charset="0"/>
              </a:rPr>
              <a:t>] );</a:t>
            </a:r>
            <a:endParaRPr lang="pt-BR" sz="1600" dirty="0">
              <a:latin typeface="Consolas" panose="020B0609020204030204" pitchFamily="49" charset="0"/>
              <a:cs typeface="Consolas" panose="020B0609020204030204" pitchFamily="49" charset="0"/>
            </a:endParaRPr>
          </a:p>
          <a:p>
            <a:pPr marL="400050" lvl="1" indent="0">
              <a:buNone/>
            </a:pPr>
            <a:r>
              <a:rPr lang="pt-BR" sz="1600" dirty="0" smtClean="0">
                <a:latin typeface="Consolas" panose="020B0609020204030204" pitchFamily="49" charset="0"/>
                <a:cs typeface="Consolas" panose="020B0609020204030204" pitchFamily="49" charset="0"/>
              </a:rPr>
              <a:t>break;</a:t>
            </a:r>
            <a:endParaRPr lang="pt-BR"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0896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5323" y="160339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CA" dirty="0" smtClean="0">
              <a:solidFill>
                <a:schemeClr val="bg1">
                  <a:lumMod val="50000"/>
                </a:schemeClr>
              </a:solidFill>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CA" dirty="0" smtClean="0">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CA" dirty="0" smtClean="0">
              <a:solidFill>
                <a:schemeClr val="bg1">
                  <a:lumMod val="50000"/>
                </a:schemeClr>
              </a:solidFill>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CA" dirty="0" smtClean="0">
              <a:solidFill>
                <a:schemeClr val="bg1">
                  <a:lumMod val="50000"/>
                </a:schemeClr>
              </a:solidFill>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CA" b="1" dirty="0" smtClean="0">
                <a:solidFill>
                  <a:srgbClr val="FF0000"/>
                </a:solidFill>
                <a:latin typeface="Consolas" panose="020B0609020204030204" pitchFamily="49" charset="0"/>
                <a:cs typeface="Consolas" panose="020B0609020204030204" pitchFamily="49" charset="0"/>
              </a:rPr>
              <a:t>{</a:t>
            </a:r>
          </a:p>
          <a:p>
            <a:pPr marL="0" indent="0">
              <a:buNone/>
            </a:pPr>
            <a:r>
              <a:rPr lang="en-CA" b="1" dirty="0" smtClean="0">
                <a:solidFill>
                  <a:srgbClr val="7F1F1F"/>
                </a:solidFill>
                <a:latin typeface="Consolas" panose="020B0609020204030204" pitchFamily="49" charset="0"/>
                <a:cs typeface="Consolas" panose="020B0609020204030204" pitchFamily="49" charset="0"/>
              </a:rPr>
              <a:t>	</a:t>
            </a:r>
            <a:r>
              <a:rPr lang="en-CA" dirty="0">
                <a:solidFill>
                  <a:srgbClr val="FF7F7F"/>
                </a:solidFill>
                <a:latin typeface="Consolas" panose="020B0609020204030204" pitchFamily="49" charset="0"/>
                <a:cs typeface="Consolas" panose="020B0609020204030204" pitchFamily="49" charset="0"/>
              </a:rPr>
              <a:t>std::cout &lt;&lt; "Hello world!";</a:t>
            </a:r>
          </a:p>
          <a:p>
            <a:pPr marL="0" indent="0">
              <a:buNone/>
            </a:pPr>
            <a:r>
              <a:rPr lang="en-CA" dirty="0">
                <a:solidFill>
                  <a:srgbClr val="FF7F7F"/>
                </a:solidFill>
                <a:latin typeface="Consolas" panose="020B0609020204030204" pitchFamily="49" charset="0"/>
                <a:cs typeface="Consolas" panose="020B0609020204030204" pitchFamily="49" charset="0"/>
              </a:rPr>
              <a:t>	std::cout &lt;&lt; std::endl;</a:t>
            </a:r>
          </a:p>
          <a:p>
            <a:pPr marL="0" indent="0">
              <a:buNone/>
            </a:pPr>
            <a:endParaRPr lang="en-CA" dirty="0">
              <a:solidFill>
                <a:srgbClr val="FF7F7F"/>
              </a:solidFill>
              <a:latin typeface="Consolas" panose="020B0609020204030204" pitchFamily="49" charset="0"/>
              <a:cs typeface="Consolas" panose="020B0609020204030204" pitchFamily="49" charset="0"/>
            </a:endParaRPr>
          </a:p>
          <a:p>
            <a:pPr marL="0" indent="0">
              <a:buNone/>
            </a:pPr>
            <a:r>
              <a:rPr lang="en-CA" dirty="0">
                <a:solidFill>
                  <a:srgbClr val="FF7F7F"/>
                </a:solidFill>
                <a:latin typeface="Consolas" panose="020B0609020204030204" pitchFamily="49" charset="0"/>
                <a:cs typeface="Consolas" panose="020B0609020204030204" pitchFamily="49" charset="0"/>
              </a:rPr>
              <a:t>	return 0;</a:t>
            </a:r>
          </a:p>
          <a:p>
            <a:pPr marL="0" indent="0">
              <a:buFont typeface="Arial" panose="020B0604020202020204" pitchFamily="34" charset="0"/>
              <a:buNone/>
            </a:pPr>
            <a:r>
              <a:rPr lang="en-CA" b="1" dirty="0" smtClean="0">
                <a:solidFill>
                  <a:srgbClr val="FF0000"/>
                </a:solidFill>
                <a:latin typeface="Consolas" panose="020B0609020204030204" pitchFamily="49" charset="0"/>
                <a:cs typeface="Consolas" panose="020B0609020204030204" pitchFamily="49" charset="0"/>
              </a:rPr>
              <a:t>}</a:t>
            </a:r>
          </a:p>
          <a:p>
            <a:pPr marL="0" indent="0">
              <a:buFont typeface="Arial" panose="020B0604020202020204" pitchFamily="34" charset="0"/>
              <a:buNone/>
            </a:pPr>
            <a:endParaRPr lang="en-CA" dirty="0" smtClean="0"/>
          </a:p>
        </p:txBody>
      </p:sp>
      <p:sp>
        <p:nvSpPr>
          <p:cNvPr id="3" name="Content Placeholder 2"/>
          <p:cNvSpPr>
            <a:spLocks noGrp="1"/>
          </p:cNvSpPr>
          <p:nvPr>
            <p:ph idx="1"/>
          </p:nvPr>
        </p:nvSpPr>
        <p:spPr/>
        <p:txBody>
          <a:bodyPr/>
          <a:lstStyle/>
          <a:p>
            <a:r>
              <a:rPr lang="en-CA" dirty="0"/>
              <a:t>A </a:t>
            </a:r>
            <a:r>
              <a:rPr lang="en-CA" i="1" dirty="0" smtClean="0"/>
              <a:t>block of statements </a:t>
            </a:r>
            <a:r>
              <a:rPr lang="en-CA" dirty="0" smtClean="0"/>
              <a:t>is zero or more statements surrounded by braces</a:t>
            </a:r>
          </a:p>
          <a:p>
            <a:pPr lvl="1"/>
            <a:r>
              <a:rPr lang="en-CA" dirty="0" smtClean="0"/>
              <a:t>Statements are executed one at a time in the order they appear</a:t>
            </a:r>
          </a:p>
          <a:p>
            <a:pPr lvl="1"/>
            <a:r>
              <a:rPr lang="en-CA" dirty="0" smtClean="0"/>
              <a:t>One statement must finish executing before the next starts</a:t>
            </a:r>
          </a:p>
        </p:txBody>
      </p:sp>
      <p:sp>
        <p:nvSpPr>
          <p:cNvPr id="2" name="Title 1"/>
          <p:cNvSpPr>
            <a:spLocks noGrp="1"/>
          </p:cNvSpPr>
          <p:nvPr>
            <p:ph type="title"/>
          </p:nvPr>
        </p:nvSpPr>
        <p:spPr/>
        <p:txBody>
          <a:bodyPr/>
          <a:lstStyle/>
          <a:p>
            <a:r>
              <a:rPr lang="en-CA" dirty="0" smtClean="0"/>
              <a:t>A block of statements</a:t>
            </a:r>
            <a:endParaRPr lang="en-CA" dirty="0"/>
          </a:p>
        </p:txBody>
      </p:sp>
    </p:spTree>
    <p:extLst>
      <p:ext uri="{BB962C8B-B14F-4D97-AF65-F5344CB8AC3E}">
        <p14:creationId xmlns:p14="http://schemas.microsoft.com/office/powerpoint/2010/main" val="35896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block of statements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A sample block of statements </a:t>
            </a:r>
            <a:r>
              <a:rPr lang="en-CA" dirty="0">
                <a:solidFill>
                  <a:prstClr val="black"/>
                </a:solidFill>
              </a:rPr>
              <a:t>from the </a:t>
            </a:r>
            <a:r>
              <a:rPr lang="en-CA" cap="small" dirty="0">
                <a:solidFill>
                  <a:prstClr val="black"/>
                </a:solidFill>
              </a:rPr>
              <a:t>nasa</a:t>
            </a:r>
            <a:r>
              <a:rPr lang="en-CA" dirty="0">
                <a:solidFill>
                  <a:prstClr val="black"/>
                </a:solidFill>
              </a:rPr>
              <a:t> core Flight System Memory Manager Application:</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Valid = TRUE;</a:t>
            </a:r>
          </a:p>
          <a:p>
            <a:pPr marL="800100" lvl="2"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MM_AppData.LastAction</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MM_LOAD_FROM_FILE;</a:t>
            </a:r>
          </a:p>
          <a:p>
            <a:pPr marL="800100" lvl="2"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MM_AppData.MemType</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FileHeader</a:t>
            </a:r>
            <a:r>
              <a:rPr lang="en-CA" dirty="0">
                <a:latin typeface="Consolas" panose="020B0609020204030204" pitchFamily="49" charset="0"/>
                <a:cs typeface="Consolas" panose="020B0609020204030204" pitchFamily="49" charset="0"/>
              </a:rPr>
              <a:t>-&gt;</a:t>
            </a:r>
            <a:r>
              <a:rPr lang="en-CA" dirty="0" err="1">
                <a:latin typeface="Consolas" panose="020B0609020204030204" pitchFamily="49" charset="0"/>
                <a:cs typeface="Consolas" panose="020B0609020204030204" pitchFamily="49" charset="0"/>
              </a:rPr>
              <a:t>MemType</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MM_AppData.Address</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DestAddress</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MM_AppData.BytesProcessed</a:t>
            </a:r>
            <a:r>
              <a:rPr lang="en-CA" dirty="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BytesProcessed</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strncpy</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MM_AppData.FileName</a:t>
            </a:r>
            <a:r>
              <a:rPr lang="en-CA" dirty="0" smtClean="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FileName</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OS_MAX_PATH_LEN );</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317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145301</TotalTime>
  <Words>932</Words>
  <Application>Microsoft Office PowerPoint</Application>
  <PresentationFormat>On-screen Show (4:3)</PresentationFormat>
  <Paragraphs>222</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ＭＳ Ｐゴシック</vt:lpstr>
      <vt:lpstr>Arial</vt:lpstr>
      <vt:lpstr>Calibri</vt:lpstr>
      <vt:lpstr>Consolas</vt:lpstr>
      <vt:lpstr>Constantia</vt:lpstr>
      <vt:lpstr>Georgia</vt:lpstr>
      <vt:lpstr>Times New Roman</vt:lpstr>
      <vt:lpstr>Custom Design</vt:lpstr>
      <vt:lpstr>Equation</vt:lpstr>
      <vt:lpstr>Anatomy of a program</vt:lpstr>
      <vt:lpstr>Outline</vt:lpstr>
      <vt:lpstr>Pre-processor directives</vt:lpstr>
      <vt:lpstr>Pre-processor directives</vt:lpstr>
      <vt:lpstr>Statements</vt:lpstr>
      <vt:lpstr>Statements</vt:lpstr>
      <vt:lpstr>Statements</vt:lpstr>
      <vt:lpstr>A block of statements</vt:lpstr>
      <vt:lpstr>A block of statements</vt:lpstr>
      <vt:lpstr>Function declarations and definitions</vt:lpstr>
      <vt:lpstr>Function declarations</vt:lpstr>
      <vt:lpstr>Function declarations</vt:lpstr>
      <vt:lpstr>Function declarations</vt:lpstr>
      <vt:lpstr>Function definition</vt:lpstr>
      <vt:lpstr>Function definition</vt:lpstr>
      <vt:lpstr>Flow charts</vt:lpstr>
      <vt:lpstr>Flow charts</vt:lpstr>
      <vt:lpstr>Flow charts</vt:lpstr>
      <vt:lpstr>Matching delimiters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1234</cp:revision>
  <dcterms:created xsi:type="dcterms:W3CDTF">2009-09-11T23:00:44Z</dcterms:created>
  <dcterms:modified xsi:type="dcterms:W3CDTF">2019-09-06T18:18:31Z</dcterms:modified>
</cp:coreProperties>
</file>